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58" r:id="rId4"/>
    <p:sldId id="259" r:id="rId5"/>
    <p:sldId id="272" r:id="rId6"/>
    <p:sldId id="275" r:id="rId7"/>
    <p:sldId id="260" r:id="rId8"/>
    <p:sldId id="264" r:id="rId9"/>
    <p:sldId id="265" r:id="rId10"/>
    <p:sldId id="266" r:id="rId11"/>
    <p:sldId id="276" r:id="rId12"/>
    <p:sldId id="267" r:id="rId13"/>
    <p:sldId id="268" r:id="rId14"/>
    <p:sldId id="269" r:id="rId15"/>
    <p:sldId id="278" r:id="rId16"/>
    <p:sldId id="277" r:id="rId17"/>
    <p:sldId id="271" r:id="rId18"/>
    <p:sldId id="279" r:id="rId19"/>
    <p:sldId id="273" r:id="rId2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4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2BABD-C0F0-484B-8966-1DF34EA06109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A4309-2146-4E2C-9DA9-FC05447DFBD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6806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 </a:t>
            </a:r>
            <a:r>
              <a:rPr lang="hr-HR" altLang="sr-Latn-RS" b="1" smtClean="0"/>
              <a:t>starosjedioci:</a:t>
            </a:r>
            <a:r>
              <a:rPr lang="hr-HR" altLang="sr-Latn-RS" smtClean="0"/>
              <a:t> Indijanci, Inuiti (Eskimi), Aleuti – svi su podrijetlom iz Azije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Indijanci su se razvili u brojne male narode: Maja, Asteci, Inke…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http://pixelizam.com/5-zanimljivih-cinjenica-o-mayama/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http://znanost.geek.hr/clanak/znate-li-koja-je-najveca-tajna-carstva-inka/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http://www.znanstvenik.com/zivot-na-aleutskom-otocju/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50E5B3C-468B-4805-8871-D9245F9BEAF5}" type="slidenum">
              <a:rPr lang="hr-HR" altLang="sr-Latn-RS"/>
              <a:pPr/>
              <a:t>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211533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http://www.dokumentarci.com.hr/premostiti-beringov-prolaz/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AEA1271-ABA9-4AB5-8796-219CFE219EC1}" type="slidenum">
              <a:rPr lang="hr-HR" altLang="sr-Latn-RS"/>
              <a:pPr/>
              <a:t>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06768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http://mojtv.hr/serije/18979/zlatna-groznica.aspx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D6B1516-40BB-43D7-A171-9109E7D519CF}" type="slidenum">
              <a:rPr lang="hr-HR" altLang="sr-Latn-RS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50638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https://www.youtube.com/watch?v=K7q4OQOjeE4&amp;feature=youtu.be Kolumbo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 dolaskom Europljana, </a:t>
            </a:r>
            <a:r>
              <a:rPr lang="hr-HR" altLang="sr-Latn-RS" b="1" smtClean="0"/>
              <a:t>Indijanci su stradali</a:t>
            </a:r>
            <a:r>
              <a:rPr lang="hr-HR" altLang="sr-Latn-RS" smtClean="0"/>
              <a:t> (najviše u Angloamerici) i protjerani su u rezervate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4BD5C9A-040C-43E7-ADE7-8FDC85BA10D9}" type="slidenum">
              <a:rPr lang="hr-HR" altLang="sr-Latn-RS"/>
              <a:pPr/>
              <a:t>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7621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http://www.geografija.hr/clanci/1225/iseljavanje-hrvata-u-amerike-te-juznu-afriku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http://www.tportal.hr/tema/?keywords=kolonizacija+amerike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http://www.hrvatski-vojnik.hr/hrvatski-vojnik/4272013/podlistak.asp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8E3E333-993A-42D2-BA71-9ABF11AE3179}" type="slidenum">
              <a:rPr lang="hr-HR" altLang="sr-Latn-RS"/>
              <a:pPr/>
              <a:t>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12872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http://wol.jw.org/hr/wol/d/r19/lp-c/102011169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031689-B457-4CD3-93A0-1259A6D25C5B}" type="slidenum">
              <a:rPr lang="hr-HR" altLang="sr-Latn-RS"/>
              <a:pPr/>
              <a:t>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391856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b="1" smtClean="0"/>
              <a:t>- najjači val doseljavanja</a:t>
            </a:r>
            <a:r>
              <a:rPr lang="hr-HR" altLang="sr-Latn-RS" smtClean="0"/>
              <a:t> krajem 19. i početkom 20. st. (iz južne i srednje Europe – pored ostalih i Hrvati)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 doselio se i veliki broj Azijata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 danas je ograničeno useljavanje, najtraženiji su obrazovani stručnjaci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 veliki problem čine </a:t>
            </a:r>
            <a:r>
              <a:rPr lang="hr-HR" altLang="sr-Latn-RS" b="1" smtClean="0"/>
              <a:t>nezakonita useljavanja</a:t>
            </a:r>
            <a:r>
              <a:rPr lang="hr-HR" altLang="sr-Latn-RS" smtClean="0"/>
              <a:t> iz Latinske Amerike u Angloameriku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 do sredine 20. st., obje Amerike su imale podjednak broj stanovnika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 od 1950. u Latinskoj Americi počinje nagli rast stanovništva zbog velikog prirodnog prirasta (pad smrtnosti, a rodnost je ostala visoka)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5741211-EF93-449D-A6BD-5D31A33C7BFE}" type="slidenum">
              <a:rPr lang="hr-HR" altLang="sr-Latn-RS"/>
              <a:pPr/>
              <a:t>10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63988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9174972-6C6A-4EED-910D-930DDCA99797}" type="slidenum">
              <a:rPr lang="hr-HR" altLang="sr-Latn-RS"/>
              <a:pPr/>
              <a:t>12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22381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https://www.youtube.com/watch?v=6s1cTbhpq_4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https://www.youtube.com/watch?v=TG5F4rt2Ol4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B13F9BE-2745-48DE-A4DB-1A30D2E5A64C}" type="slidenum">
              <a:rPr lang="hr-HR" altLang="sr-Latn-RS"/>
              <a:pPr/>
              <a:t>17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37538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9BF-5F44-4DC0-BA58-031DD8D3356B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C050-0E66-4837-9BF9-E1883BC078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4001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9BF-5F44-4DC0-BA58-031DD8D3356B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C050-0E66-4837-9BF9-E1883BC078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1453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9BF-5F44-4DC0-BA58-031DD8D3356B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C050-0E66-4837-9BF9-E1883BC078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15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9BF-5F44-4DC0-BA58-031DD8D3356B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C050-0E66-4837-9BF9-E1883BC078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7841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9BF-5F44-4DC0-BA58-031DD8D3356B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C050-0E66-4837-9BF9-E1883BC078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955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9BF-5F44-4DC0-BA58-031DD8D3356B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C050-0E66-4837-9BF9-E1883BC078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70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9BF-5F44-4DC0-BA58-031DD8D3356B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C050-0E66-4837-9BF9-E1883BC078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8761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9BF-5F44-4DC0-BA58-031DD8D3356B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C050-0E66-4837-9BF9-E1883BC078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447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9BF-5F44-4DC0-BA58-031DD8D3356B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C050-0E66-4837-9BF9-E1883BC078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8577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9BF-5F44-4DC0-BA58-031DD8D3356B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C050-0E66-4837-9BF9-E1883BC078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1475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9BF-5F44-4DC0-BA58-031DD8D3356B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C050-0E66-4837-9BF9-E1883BC078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2231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7C9BF-5F44-4DC0-BA58-031DD8D3356B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2C050-0E66-4837-9BF9-E1883BC078B2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04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8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7q4OQOjeE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pn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4400" b="1" dirty="0"/>
              <a:t>Useljenički kontinenti</a:t>
            </a:r>
            <a:endParaRPr lang="hr-HR" sz="4400" dirty="0"/>
          </a:p>
        </p:txBody>
      </p:sp>
      <p:sp>
        <p:nvSpPr>
          <p:cNvPr id="4" name="Pravokutnik 3"/>
          <p:cNvSpPr/>
          <p:nvPr/>
        </p:nvSpPr>
        <p:spPr>
          <a:xfrm>
            <a:off x="1471749" y="1968137"/>
            <a:ext cx="9196251" cy="12366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 smtClean="0">
                <a:solidFill>
                  <a:schemeClr val="tx1"/>
                </a:solidFill>
              </a:rPr>
              <a:t>SJEVERNA I JUŽNA AMERIKA</a:t>
            </a:r>
            <a:endParaRPr lang="hr-H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64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41649" y="991086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Suvremene migracije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5303" y="2563296"/>
            <a:ext cx="8229600" cy="4643437"/>
          </a:xfrm>
        </p:spPr>
        <p:txBody>
          <a:bodyPr/>
          <a:lstStyle/>
          <a:p>
            <a:r>
              <a:rPr lang="hr-HR" altLang="sr-Latn-RS" b="1" dirty="0" smtClean="0">
                <a:solidFill>
                  <a:srgbClr val="27C103"/>
                </a:solidFill>
              </a:rPr>
              <a:t>najjači val doseljavanja</a:t>
            </a:r>
            <a:r>
              <a:rPr lang="hr-HR" altLang="sr-Latn-RS" dirty="0" smtClean="0">
                <a:solidFill>
                  <a:srgbClr val="27C103"/>
                </a:solidFill>
              </a:rPr>
              <a:t> </a:t>
            </a:r>
            <a:r>
              <a:rPr lang="hr-HR" altLang="sr-Latn-RS" dirty="0" smtClean="0"/>
              <a:t>krajem 19. i početkom 20. st. (iz južne i srednje Europe – pored ostalih i Hrvati)</a:t>
            </a:r>
          </a:p>
          <a:p>
            <a:r>
              <a:rPr lang="hr-HR" altLang="sr-Latn-RS" dirty="0" smtClean="0"/>
              <a:t>doselio se i veliki broj Azijata</a:t>
            </a:r>
          </a:p>
          <a:p>
            <a:r>
              <a:rPr lang="hr-HR" altLang="sr-Latn-RS" dirty="0" smtClean="0"/>
              <a:t>danas je ograničeno useljavanje, najtraženiji su obrazovani stručnjaci</a:t>
            </a:r>
          </a:p>
          <a:p>
            <a:r>
              <a:rPr lang="hr-HR" altLang="sr-Latn-RS" dirty="0" smtClean="0"/>
              <a:t>veliki problem čine </a:t>
            </a:r>
            <a:r>
              <a:rPr lang="hr-HR" altLang="sr-Latn-RS" b="1" dirty="0" smtClean="0">
                <a:solidFill>
                  <a:srgbClr val="27C103"/>
                </a:solidFill>
              </a:rPr>
              <a:t>nezakonita useljavanja</a:t>
            </a:r>
            <a:r>
              <a:rPr lang="hr-HR" altLang="sr-Latn-RS" dirty="0" smtClean="0">
                <a:solidFill>
                  <a:srgbClr val="27C103"/>
                </a:solidFill>
              </a:rPr>
              <a:t> </a:t>
            </a:r>
            <a:r>
              <a:rPr lang="hr-HR" altLang="sr-Latn-RS" dirty="0" smtClean="0"/>
              <a:t>iz Latinske Amerike u </a:t>
            </a:r>
            <a:r>
              <a:rPr lang="hr-HR" altLang="sr-Latn-RS" dirty="0" err="1" smtClean="0"/>
              <a:t>Angloameriku</a:t>
            </a:r>
            <a:endParaRPr lang="hr-HR" altLang="sr-Latn-RS" dirty="0" smtClean="0"/>
          </a:p>
          <a:p>
            <a:endParaRPr lang="hr-HR" alt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26913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129" y="76000"/>
            <a:ext cx="8375779" cy="5581671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0" y="5657671"/>
            <a:ext cx="11280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Granica Meksika i Sjedinjenih Američkih Država</a:t>
            </a:r>
            <a:b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</a:br>
            <a:endParaRPr lang="hr-HR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S obzirom na to da graniče s Meksikom, Sjedinjene Američke Države izložene su ilegalnom useljavanju iz Meksika i drugih država Latinske Amerike. </a:t>
            </a:r>
            <a:endParaRPr lang="hr-HR" b="0" i="0" dirty="0">
              <a:solidFill>
                <a:srgbClr val="212529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0384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1000125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Kretanje broja stanovnika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6876" y="1887992"/>
            <a:ext cx="3357563" cy="5357812"/>
          </a:xfrm>
        </p:spPr>
        <p:txBody>
          <a:bodyPr rtlCol="0">
            <a:normAutofit fontScale="92500"/>
          </a:bodyPr>
          <a:lstStyle/>
          <a:p>
            <a:pPr>
              <a:lnSpc>
                <a:spcPct val="160000"/>
              </a:lnSpc>
              <a:defRPr/>
            </a:pPr>
            <a:r>
              <a:rPr lang="hr-HR" dirty="0" smtClean="0"/>
              <a:t>U kojoj je zemlji porast stanovika brži?</a:t>
            </a:r>
          </a:p>
          <a:p>
            <a:pPr>
              <a:lnSpc>
                <a:spcPct val="160000"/>
              </a:lnSpc>
              <a:defRPr/>
            </a:pPr>
            <a:r>
              <a:rPr lang="hr-HR" dirty="0" smtClean="0"/>
              <a:t>Otkad?</a:t>
            </a:r>
          </a:p>
          <a:p>
            <a:pPr>
              <a:lnSpc>
                <a:spcPct val="160000"/>
              </a:lnSpc>
              <a:defRPr/>
            </a:pPr>
            <a:r>
              <a:rPr lang="hr-HR" dirty="0" smtClean="0"/>
              <a:t>Zbog čega?</a:t>
            </a:r>
          </a:p>
          <a:p>
            <a:pPr>
              <a:lnSpc>
                <a:spcPct val="160000"/>
              </a:lnSpc>
              <a:defRPr/>
            </a:pPr>
            <a:r>
              <a:rPr lang="hr-HR" dirty="0" smtClean="0"/>
              <a:t>Koliko stanovnika danas ima Latinska, a koliko Angloamerika?</a:t>
            </a:r>
            <a:endParaRPr lang="hr-HR" dirty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43125"/>
            <a:ext cx="55816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55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919" y="1357313"/>
            <a:ext cx="774606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sz="3600" dirty="0"/>
              <a:t>Koji su dijelovi Amerike gusto naseljeni?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420939"/>
            <a:ext cx="8229600" cy="4079875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/>
              <a:t>Velika jezera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Atlantsko primorje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Tihooceansko primorje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Antili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Meksička visoravan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979" y="0"/>
            <a:ext cx="342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74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559837" y="1125538"/>
            <a:ext cx="6536289" cy="1143000"/>
          </a:xfrm>
        </p:spPr>
        <p:txBody>
          <a:bodyPr/>
          <a:lstStyle/>
          <a:p>
            <a:pPr algn="l"/>
            <a:r>
              <a:rPr lang="hr-HR" altLang="sr-Latn-RS" sz="3600" dirty="0"/>
              <a:t>Koji su dijelovi Amerike slabo naseljeni?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420939"/>
            <a:ext cx="8229600" cy="40798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altLang="sr-Latn-RS" dirty="0" smtClean="0"/>
              <a:t>Hladni sjever</a:t>
            </a:r>
          </a:p>
          <a:p>
            <a:pPr>
              <a:lnSpc>
                <a:spcPct val="150000"/>
              </a:lnSpc>
            </a:pPr>
            <a:r>
              <a:rPr lang="hr-HR" altLang="sr-Latn-RS" dirty="0" smtClean="0"/>
              <a:t>Pustinje na jugozapadu</a:t>
            </a:r>
          </a:p>
          <a:p>
            <a:pPr>
              <a:lnSpc>
                <a:spcPct val="150000"/>
              </a:lnSpc>
            </a:pPr>
            <a:r>
              <a:rPr lang="hr-HR" altLang="sr-Latn-RS" dirty="0" smtClean="0"/>
              <a:t>Suhe unutrašnje ravnice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183" y="0"/>
            <a:ext cx="342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20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9234" y="241162"/>
            <a:ext cx="10515600" cy="1325563"/>
          </a:xfrm>
        </p:spPr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4866" y="1690688"/>
            <a:ext cx="4164336" cy="511939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2" y="1690688"/>
            <a:ext cx="3966044" cy="511939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518" y="1970607"/>
            <a:ext cx="3909482" cy="4761819"/>
          </a:xfrm>
          <a:prstGeom prst="rect">
            <a:avLst/>
          </a:prstGeom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632927" y="10279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Multikulturalnost Amerika</a:t>
            </a:r>
            <a:br>
              <a:rPr lang="hr-HR" dirty="0" smtClean="0"/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6114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8241" y="1162843"/>
            <a:ext cx="10515600" cy="1325563"/>
          </a:xfrm>
        </p:spPr>
        <p:txBody>
          <a:bodyPr/>
          <a:lstStyle/>
          <a:p>
            <a:r>
              <a:rPr lang="hr-HR" dirty="0"/>
              <a:t>Multikulturalnost Amerika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774" y="1825624"/>
            <a:ext cx="8370533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1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083" y="3272039"/>
            <a:ext cx="3579846" cy="2385631"/>
          </a:xfrm>
          <a:prstGeom prst="rect">
            <a:avLst/>
          </a:prstGeom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3964" y="0"/>
            <a:ext cx="4138597" cy="3268845"/>
          </a:xfrm>
          <a:prstGeom prst="rect">
            <a:avLst/>
          </a:prstGeom>
        </p:spPr>
      </p:pic>
      <p:sp>
        <p:nvSpPr>
          <p:cNvPr id="2" name="Pravokutnik 1"/>
          <p:cNvSpPr/>
          <p:nvPr/>
        </p:nvSpPr>
        <p:spPr>
          <a:xfrm>
            <a:off x="130629" y="5657670"/>
            <a:ext cx="1198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Miješanje naroda i kultura u Amerikama pridonijelo je bogatstvu glazbenog i plesnog izričaja. Primjerice, od </a:t>
            </a:r>
            <a:r>
              <a:rPr lang="hr-HR" b="1" i="0" dirty="0" smtClean="0">
                <a:solidFill>
                  <a:srgbClr val="E25041"/>
                </a:solidFill>
                <a:effectLst/>
                <a:latin typeface="Nunito"/>
              </a:rPr>
              <a:t>plesova 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poznati su angloamerički plesovi </a:t>
            </a:r>
            <a:r>
              <a:rPr lang="hr-HR" b="1" i="0" dirty="0" err="1" smtClean="0">
                <a:solidFill>
                  <a:srgbClr val="2969B0"/>
                </a:solidFill>
                <a:effectLst/>
                <a:latin typeface="Nunito"/>
              </a:rPr>
              <a:t>jive</a:t>
            </a:r>
            <a:r>
              <a:rPr lang="hr-HR" b="1" i="0" dirty="0" smtClean="0">
                <a:solidFill>
                  <a:srgbClr val="2969B0"/>
                </a:solidFill>
                <a:effectLst/>
                <a:latin typeface="Nunito"/>
              </a:rPr>
              <a:t>, </a:t>
            </a:r>
            <a:r>
              <a:rPr lang="hr-HR" b="1" i="0" dirty="0" err="1" smtClean="0">
                <a:solidFill>
                  <a:srgbClr val="2969B0"/>
                </a:solidFill>
                <a:effectLst/>
                <a:latin typeface="Nunito"/>
              </a:rPr>
              <a:t>swing</a:t>
            </a:r>
            <a:r>
              <a:rPr lang="hr-HR" b="1" i="0" dirty="0" smtClean="0">
                <a:solidFill>
                  <a:srgbClr val="2969B0"/>
                </a:solidFill>
                <a:effectLst/>
                <a:latin typeface="Nunito"/>
              </a:rPr>
              <a:t>, rock &amp; roll, </a:t>
            </a:r>
            <a:r>
              <a:rPr lang="hr-HR" b="1" i="0" dirty="0" err="1" smtClean="0">
                <a:solidFill>
                  <a:srgbClr val="2969B0"/>
                </a:solidFill>
                <a:effectLst/>
                <a:latin typeface="Nunito"/>
              </a:rPr>
              <a:t>step</a:t>
            </a:r>
            <a:r>
              <a:rPr lang="hr-HR" b="1" i="0" dirty="0" smtClean="0">
                <a:solidFill>
                  <a:srgbClr val="2969B0"/>
                </a:solidFill>
                <a:effectLst/>
                <a:latin typeface="Nunito"/>
              </a:rPr>
              <a:t>, </a:t>
            </a:r>
            <a:r>
              <a:rPr lang="hr-HR" b="1" i="0" dirty="0" err="1" smtClean="0">
                <a:solidFill>
                  <a:srgbClr val="2969B0"/>
                </a:solidFill>
                <a:effectLst/>
                <a:latin typeface="Nunito"/>
              </a:rPr>
              <a:t>breakdance</a:t>
            </a:r>
            <a:r>
              <a:rPr lang="hr-HR" b="1" i="0" dirty="0" smtClean="0">
                <a:solidFill>
                  <a:srgbClr val="2969B0"/>
                </a:solidFill>
                <a:effectLst/>
                <a:latin typeface="Nunito"/>
              </a:rPr>
              <a:t>, hip-hop, </a:t>
            </a:r>
            <a:r>
              <a:rPr lang="hr-HR" b="1" i="0" dirty="0" err="1" smtClean="0">
                <a:solidFill>
                  <a:srgbClr val="2969B0"/>
                </a:solidFill>
                <a:effectLst/>
                <a:latin typeface="Nunito"/>
              </a:rPr>
              <a:t>house</a:t>
            </a:r>
            <a:r>
              <a:rPr lang="hr-HR" b="1" i="0" dirty="0" smtClean="0">
                <a:solidFill>
                  <a:srgbClr val="2969B0"/>
                </a:solidFill>
                <a:effectLst/>
                <a:latin typeface="Nunito"/>
              </a:rPr>
              <a:t>, </a:t>
            </a:r>
            <a:r>
              <a:rPr lang="hr-HR" b="1" i="0" dirty="0" err="1" smtClean="0">
                <a:solidFill>
                  <a:srgbClr val="2969B0"/>
                </a:solidFill>
                <a:effectLst/>
                <a:latin typeface="Nunito"/>
              </a:rPr>
              <a:t>krump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 i dr. Poznati latinoamerički plesovi su </a:t>
            </a:r>
            <a:r>
              <a:rPr lang="hr-HR" b="1" i="0" dirty="0" smtClean="0">
                <a:solidFill>
                  <a:srgbClr val="2969B0"/>
                </a:solidFill>
                <a:effectLst/>
                <a:latin typeface="Nunito"/>
              </a:rPr>
              <a:t>tango, </a:t>
            </a:r>
            <a:r>
              <a:rPr lang="hr-HR" b="1" i="0" dirty="0" err="1" smtClean="0">
                <a:solidFill>
                  <a:srgbClr val="2969B0"/>
                </a:solidFill>
                <a:effectLst/>
                <a:latin typeface="Nunito"/>
              </a:rPr>
              <a:t>rumba</a:t>
            </a:r>
            <a:r>
              <a:rPr lang="hr-HR" b="1" i="0" dirty="0" smtClean="0">
                <a:solidFill>
                  <a:srgbClr val="2969B0"/>
                </a:solidFill>
                <a:effectLst/>
                <a:latin typeface="Nunito"/>
              </a:rPr>
              <a:t>, samba, ča-ča-ča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 i dr.</a:t>
            </a:r>
          </a:p>
          <a:p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 Jesu li vam poznati neki tipično angloamerički glazbeni smjerovi?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318" y="0"/>
            <a:ext cx="3850433" cy="256595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0880" y="2655629"/>
            <a:ext cx="4504821" cy="300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1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95604" y="971615"/>
            <a:ext cx="10515600" cy="1325563"/>
          </a:xfrm>
        </p:spPr>
        <p:txBody>
          <a:bodyPr/>
          <a:lstStyle/>
          <a:p>
            <a:r>
              <a:rPr lang="hr-HR" dirty="0" smtClean="0"/>
              <a:t>Hrvati u  Americi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82216" y="212420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iseljavanje je počelo </a:t>
            </a:r>
            <a:r>
              <a:rPr lang="hr-HR" b="1" dirty="0" smtClean="0"/>
              <a:t>potkraj </a:t>
            </a:r>
            <a:r>
              <a:rPr lang="hr-HR" b="1" dirty="0"/>
              <a:t>19. stoljeća</a:t>
            </a:r>
            <a:r>
              <a:rPr lang="hr-HR" dirty="0"/>
              <a:t> </a:t>
            </a:r>
          </a:p>
          <a:p>
            <a:r>
              <a:rPr lang="hr-HR" dirty="0" smtClean="0"/>
              <a:t>Glavni </a:t>
            </a:r>
            <a:r>
              <a:rPr lang="hr-HR" dirty="0"/>
              <a:t>je </a:t>
            </a:r>
            <a:r>
              <a:rPr lang="hr-HR" dirty="0" smtClean="0"/>
              <a:t>uzroci: ekonomski</a:t>
            </a:r>
            <a:r>
              <a:rPr lang="hr-HR" dirty="0"/>
              <a:t>- </a:t>
            </a:r>
            <a:r>
              <a:rPr lang="hr-HR" b="1" dirty="0"/>
              <a:t>bolesti vinove loze i uvođenja vinske </a:t>
            </a:r>
            <a:r>
              <a:rPr lang="hr-HR" b="1" dirty="0" smtClean="0"/>
              <a:t>klauzule, siromaštvo, ratovi…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Procjenjuje da Hrvata i njihovih potomaka ima oko </a:t>
            </a:r>
            <a:r>
              <a:rPr lang="hr-HR" b="1" dirty="0"/>
              <a:t>1,2 milijuna u SAD-u i oko 250 000 u Kanadi</a:t>
            </a:r>
            <a:r>
              <a:rPr lang="hr-HR" dirty="0"/>
              <a:t>. </a:t>
            </a:r>
            <a:endParaRPr lang="hr-HR" dirty="0" smtClean="0"/>
          </a:p>
          <a:p>
            <a:r>
              <a:rPr lang="hr-HR" dirty="0"/>
              <a:t>U</a:t>
            </a:r>
            <a:r>
              <a:rPr lang="hr-HR" b="1" dirty="0" smtClean="0"/>
              <a:t> Južnoj Americi</a:t>
            </a:r>
            <a:r>
              <a:rPr lang="hr-HR" dirty="0" smtClean="0"/>
              <a:t>, </a:t>
            </a:r>
            <a:r>
              <a:rPr lang="hr-HR" dirty="0"/>
              <a:t>posebno u </a:t>
            </a:r>
            <a:r>
              <a:rPr lang="hr-HR" b="1" dirty="0" smtClean="0"/>
              <a:t>Argentini </a:t>
            </a:r>
            <a:r>
              <a:rPr lang="hr-HR" b="1" dirty="0"/>
              <a:t>i </a:t>
            </a:r>
            <a:r>
              <a:rPr lang="hr-HR" b="1" dirty="0" smtClean="0"/>
              <a:t>Čileu </a:t>
            </a:r>
            <a:r>
              <a:rPr lang="hr-HR" dirty="0" smtClean="0"/>
              <a:t>ima oko </a:t>
            </a:r>
            <a:r>
              <a:rPr lang="hr-HR" b="1" dirty="0" smtClean="0"/>
              <a:t>200 000- 250 000 </a:t>
            </a:r>
            <a:r>
              <a:rPr lang="hr-HR" dirty="0"/>
              <a:t>H</a:t>
            </a:r>
            <a:r>
              <a:rPr lang="hr-HR" dirty="0" smtClean="0"/>
              <a:t>rvata</a:t>
            </a:r>
            <a:r>
              <a:rPr lang="hr-HR" b="1" dirty="0" smtClean="0"/>
              <a:t>.</a:t>
            </a:r>
            <a:endParaRPr lang="hr-HR" dirty="0" smtClean="0"/>
          </a:p>
          <a:p>
            <a:endParaRPr lang="hr-HR" dirty="0"/>
          </a:p>
          <a:p>
            <a:r>
              <a:rPr lang="hr-HR" dirty="0"/>
              <a:t>Godine 1894. je u </a:t>
            </a:r>
            <a:r>
              <a:rPr lang="hr-HR" b="1" dirty="0" err="1"/>
              <a:t>Pittsburghu</a:t>
            </a:r>
            <a:r>
              <a:rPr lang="hr-HR" dirty="0"/>
              <a:t>, u saveznoj državi </a:t>
            </a:r>
            <a:r>
              <a:rPr lang="hr-HR" dirty="0" err="1"/>
              <a:t>Pennsylvaniji</a:t>
            </a:r>
            <a:r>
              <a:rPr lang="hr-HR" dirty="0"/>
              <a:t> u SAD-u osnovana </a:t>
            </a:r>
            <a:r>
              <a:rPr lang="hr-HR" b="1" dirty="0"/>
              <a:t>Hrvatska bratska </a:t>
            </a:r>
            <a:r>
              <a:rPr lang="hr-HR" b="1" dirty="0" smtClean="0"/>
              <a:t>zajednica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6787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763555" y="710357"/>
            <a:ext cx="10515600" cy="1325563"/>
          </a:xfrm>
        </p:spPr>
        <p:txBody>
          <a:bodyPr/>
          <a:lstStyle/>
          <a:p>
            <a:r>
              <a:rPr lang="hr-HR" altLang="sr-Latn-RS" smtClean="0"/>
              <a:t>Ponavljanje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Nabrojite tri starosjedilačka naroda u Americi. 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Što se je dogodilo s Indijancima u Angloamerici nakon doseljavanja Europljana?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Što su nezakonita useljavanja, gdje u Americi do njih najviše dolazi i zašto?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Uz naziv cjeline u Americi napišite koji jezici tamo prevladavaju:</a:t>
            </a:r>
          </a:p>
          <a:p>
            <a:pPr>
              <a:buFontTx/>
              <a:buChar char="-"/>
              <a:defRPr/>
            </a:pPr>
            <a:r>
              <a:rPr lang="hr-HR" dirty="0" smtClean="0"/>
              <a:t>Angloamerika:</a:t>
            </a:r>
          </a:p>
          <a:p>
            <a:pPr>
              <a:buFontTx/>
              <a:buChar char="-"/>
              <a:defRPr/>
            </a:pPr>
            <a:r>
              <a:rPr lang="hr-HR" dirty="0" smtClean="0"/>
              <a:t> Latinska Amerika:</a:t>
            </a:r>
          </a:p>
          <a:p>
            <a:pPr>
              <a:defRPr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0058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7327" y="1160255"/>
            <a:ext cx="10515600" cy="1325563"/>
          </a:xfrm>
        </p:spPr>
        <p:txBody>
          <a:bodyPr/>
          <a:lstStyle/>
          <a:p>
            <a:r>
              <a:rPr lang="hr-HR" b="1" dirty="0"/>
              <a:t>Useljenički </a:t>
            </a:r>
            <a:r>
              <a:rPr lang="hr-HR" b="1" dirty="0" smtClean="0"/>
              <a:t>kontinenti?- </a:t>
            </a:r>
            <a:r>
              <a:rPr lang="hr-HR" b="1" dirty="0"/>
              <a:t>s</a:t>
            </a:r>
            <a:r>
              <a:rPr lang="hr-HR" b="1" dirty="0" smtClean="0"/>
              <a:t>tarosjedioci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443" y="2000789"/>
            <a:ext cx="4177466" cy="441913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856" y="1823036"/>
            <a:ext cx="5153025" cy="4924425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1818841" y="6106804"/>
            <a:ext cx="3801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0" i="0" dirty="0" smtClean="0">
                <a:effectLst/>
                <a:latin typeface="Roboto"/>
                <a:hlinkClick r:id="rId4"/>
              </a:rPr>
              <a:t>Kolumbo - što se stvarno dogodilo?</a:t>
            </a:r>
            <a:endParaRPr lang="hr-HR" b="0" i="0" dirty="0" smtClean="0">
              <a:effectLst/>
              <a:latin typeface="Roboto"/>
            </a:endParaRPr>
          </a:p>
          <a:p>
            <a:r>
              <a:rPr lang="hr-HR" dirty="0" smtClean="0">
                <a:latin typeface="Roboto"/>
              </a:rPr>
              <a:t>Pogledaj videozapis</a:t>
            </a:r>
            <a:endParaRPr lang="hr-HR" b="0" i="0" dirty="0"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987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09763"/>
            <a:ext cx="91535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slov 3"/>
          <p:cNvSpPr>
            <a:spLocks noGrp="1"/>
          </p:cNvSpPr>
          <p:nvPr>
            <p:ph type="title"/>
          </p:nvPr>
        </p:nvSpPr>
        <p:spPr>
          <a:xfrm>
            <a:off x="481013" y="954882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Starosjedioci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1738313" y="1928814"/>
            <a:ext cx="2214562" cy="4714875"/>
          </a:xfrm>
        </p:spPr>
        <p:txBody>
          <a:bodyPr/>
          <a:lstStyle/>
          <a:p>
            <a:endParaRPr lang="hr-HR" altLang="sr-Latn-RS" smtClean="0"/>
          </a:p>
        </p:txBody>
      </p:sp>
      <p:pic>
        <p:nvPicPr>
          <p:cNvPr id="6149" name="Picture 3" descr="C:\Users\Svjetlana\AppData\Local\Microsoft\Windows\Temporary Internet Files\Content.IE5\8OC5G8SY\MC900242825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6" y="2714625"/>
            <a:ext cx="8239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C:\Users\Svjetlana\AppData\Local\Microsoft\Windows\Temporary Internet Files\Content.IE5\MGU0FVWB\MC900183506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3857625"/>
            <a:ext cx="121443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C:\Users\Svjetlana\AppData\Local\Microsoft\Windows\Temporary Internet Files\Content.IE5\MGU0FVWB\MC900195222[1].w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14287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C:\Users\Svjetlana\AppData\Local\Microsoft\Windows\Temporary Internet Files\Content.IE5\8OC5G8SY\MC900183636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286251"/>
            <a:ext cx="103505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C:\Users\Svjetlana\AppData\Local\Microsoft\Windows\Temporary Internet Files\Content.IE5\MGU0FVWB\MC90028092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2286001"/>
            <a:ext cx="9017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7927182" y="1321595"/>
            <a:ext cx="2643188" cy="1214437"/>
          </a:xfrm>
          <a:prstGeom prst="roundRect">
            <a:avLst/>
          </a:prstGeom>
          <a:solidFill>
            <a:srgbClr val="27C10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dirty="0"/>
              <a:t>Prelazak preko Beringova </a:t>
            </a:r>
            <a:r>
              <a:rPr lang="hr-HR" dirty="0" smtClean="0"/>
              <a:t>prolaz, za vrijeme ledenog doba </a:t>
            </a:r>
            <a:r>
              <a:rPr lang="hr-HR" dirty="0"/>
              <a:t>iz Azije: </a:t>
            </a:r>
            <a:r>
              <a:rPr lang="hr-HR" b="1" dirty="0"/>
              <a:t>Indijanci, </a:t>
            </a:r>
            <a:r>
              <a:rPr lang="hr-HR" b="1" dirty="0"/>
              <a:t>Inuiti, Aleuti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81189" y="5214938"/>
            <a:ext cx="2643187" cy="1357312"/>
          </a:xfrm>
          <a:prstGeom prst="roundRect">
            <a:avLst/>
          </a:prstGeom>
          <a:solidFill>
            <a:srgbClr val="27C10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dirty="0">
                <a:solidFill>
                  <a:schemeClr val="bg1"/>
                </a:solidFill>
              </a:rPr>
              <a:t>Indijanci su se razvili u brojne male narode: </a:t>
            </a:r>
            <a:r>
              <a:rPr lang="hr-HR" b="1" dirty="0">
                <a:solidFill>
                  <a:schemeClr val="bg1"/>
                </a:solidFill>
              </a:rPr>
              <a:t>Maja, Asteci, Inke…</a:t>
            </a:r>
          </a:p>
        </p:txBody>
      </p:sp>
    </p:spTree>
    <p:extLst>
      <p:ext uri="{BB962C8B-B14F-4D97-AF65-F5344CB8AC3E}">
        <p14:creationId xmlns:p14="http://schemas.microsoft.com/office/powerpoint/2010/main" val="142762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" y="1181197"/>
            <a:ext cx="4186238" cy="173196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dirty="0" smtClean="0"/>
              <a:t>Doseljavanje na američki kontinent</a:t>
            </a:r>
            <a:endParaRPr lang="hr-HR" dirty="0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02" y="0"/>
            <a:ext cx="4913451" cy="671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79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6" y="2714626"/>
            <a:ext cx="48037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00126"/>
            <a:ext cx="650081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0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231" y="253658"/>
            <a:ext cx="9631680" cy="60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825653" y="1008076"/>
            <a:ext cx="8229600" cy="1143000"/>
          </a:xfrm>
        </p:spPr>
        <p:txBody>
          <a:bodyPr/>
          <a:lstStyle/>
          <a:p>
            <a:pPr algn="l"/>
            <a:r>
              <a:rPr lang="hr-HR" altLang="sr-Latn-RS" sz="4000" b="1" dirty="0"/>
              <a:t>Dolazak </a:t>
            </a:r>
            <a:r>
              <a:rPr lang="hr-HR" altLang="sr-Latn-RS" sz="4000" b="1" dirty="0" smtClean="0"/>
              <a:t>Europljana</a:t>
            </a:r>
            <a:endParaRPr lang="hr-HR" altLang="sr-Latn-R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3426" y="2071689"/>
            <a:ext cx="4686300" cy="264318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dirty="0" smtClean="0"/>
              <a:t>Zarazne bolesti, protjerivanje u rezervate</a:t>
            </a:r>
          </a:p>
          <a:p>
            <a:pPr>
              <a:defRPr/>
            </a:pPr>
            <a:r>
              <a:rPr lang="hr-HR" dirty="0" smtClean="0"/>
              <a:t>Domorodačko stanovništvo bolje očuvano u Latinskoj Americi</a:t>
            </a:r>
            <a:endParaRPr lang="hr-HR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37" y="4714876"/>
            <a:ext cx="100298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738" y="1274502"/>
            <a:ext cx="4357687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8453439" y="4214813"/>
            <a:ext cx="714375" cy="50006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67626" y="4214813"/>
            <a:ext cx="714375" cy="500062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53000" y="4286251"/>
            <a:ext cx="2643188" cy="4286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</p:txBody>
      </p:sp>
      <p:sp>
        <p:nvSpPr>
          <p:cNvPr id="12293" name="Title 1"/>
          <p:cNvSpPr>
            <a:spLocks noGrp="1"/>
          </p:cNvSpPr>
          <p:nvPr>
            <p:ph type="title"/>
          </p:nvPr>
        </p:nvSpPr>
        <p:spPr>
          <a:xfrm>
            <a:off x="623888" y="1104900"/>
            <a:ext cx="5900738" cy="1143000"/>
          </a:xfrm>
        </p:spPr>
        <p:txBody>
          <a:bodyPr/>
          <a:lstStyle/>
          <a:p>
            <a:r>
              <a:rPr lang="hr-HR" altLang="sr-Latn-RS" sz="3600" b="1" dirty="0"/>
              <a:t>Dolazak novog stanovništva</a:t>
            </a:r>
          </a:p>
        </p:txBody>
      </p:sp>
      <p:cxnSp>
        <p:nvCxnSpPr>
          <p:cNvPr id="7" name="Straight Arrow Connector 6"/>
          <p:cNvCxnSpPr>
            <a:endCxn id="3" idx="3"/>
          </p:cNvCxnSpPr>
          <p:nvPr/>
        </p:nvCxnSpPr>
        <p:spPr>
          <a:xfrm rot="10800000" flipH="1">
            <a:off x="1981200" y="4273550"/>
            <a:ext cx="822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809751" y="4357688"/>
            <a:ext cx="71437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1492.</a:t>
            </a:r>
            <a:endParaRPr lang="hr-HR" dirty="0"/>
          </a:p>
        </p:txBody>
      </p:sp>
      <p:sp>
        <p:nvSpPr>
          <p:cNvPr id="10" name="Rectangle 9"/>
          <p:cNvSpPr/>
          <p:nvPr/>
        </p:nvSpPr>
        <p:spPr>
          <a:xfrm>
            <a:off x="8739189" y="4357688"/>
            <a:ext cx="71437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1930</a:t>
            </a:r>
            <a:endParaRPr lang="hr-HR" dirty="0"/>
          </a:p>
        </p:txBody>
      </p:sp>
      <p:sp>
        <p:nvSpPr>
          <p:cNvPr id="12" name="Rectangle 11"/>
          <p:cNvSpPr/>
          <p:nvPr/>
        </p:nvSpPr>
        <p:spPr>
          <a:xfrm>
            <a:off x="6024564" y="4357688"/>
            <a:ext cx="71437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1783.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95564" y="4357688"/>
            <a:ext cx="32861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400" dirty="0"/>
              <a:t>Sporo doseljavanje</a:t>
            </a:r>
            <a:endParaRPr lang="hr-HR" sz="1400" dirty="0"/>
          </a:p>
        </p:txBody>
      </p:sp>
      <p:sp>
        <p:nvSpPr>
          <p:cNvPr id="14" name="Right Arrow 13"/>
          <p:cNvSpPr/>
          <p:nvPr/>
        </p:nvSpPr>
        <p:spPr>
          <a:xfrm rot="5400000">
            <a:off x="5453063" y="2786063"/>
            <a:ext cx="1785938" cy="1071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Neovisnos t SAD-a</a:t>
            </a:r>
            <a:endParaRPr lang="hr-HR" dirty="0"/>
          </a:p>
        </p:txBody>
      </p:sp>
      <p:sp>
        <p:nvSpPr>
          <p:cNvPr id="15" name="Rectangle 14"/>
          <p:cNvSpPr/>
          <p:nvPr/>
        </p:nvSpPr>
        <p:spPr>
          <a:xfrm>
            <a:off x="7881939" y="4357688"/>
            <a:ext cx="71437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1900.</a:t>
            </a:r>
          </a:p>
        </p:txBody>
      </p:sp>
      <p:sp>
        <p:nvSpPr>
          <p:cNvPr id="16" name="Right Arrow 15"/>
          <p:cNvSpPr/>
          <p:nvPr/>
        </p:nvSpPr>
        <p:spPr>
          <a:xfrm rot="16200000">
            <a:off x="4452938" y="5214938"/>
            <a:ext cx="2071688" cy="1071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Osnivanje prvih trajnih naseljnja </a:t>
            </a:r>
            <a:endParaRPr lang="hr-HR" dirty="0"/>
          </a:p>
        </p:txBody>
      </p:sp>
      <p:sp>
        <p:nvSpPr>
          <p:cNvPr id="19" name="Right Arrow 18"/>
          <p:cNvSpPr/>
          <p:nvPr/>
        </p:nvSpPr>
        <p:spPr>
          <a:xfrm rot="5400000">
            <a:off x="6274595" y="2464595"/>
            <a:ext cx="2428875" cy="1071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200" dirty="0"/>
              <a:t>Jače doseljavanje sa zapada Europe u Angloameriku</a:t>
            </a:r>
            <a:endParaRPr lang="hr-HR" sz="1200" dirty="0"/>
          </a:p>
        </p:txBody>
      </p:sp>
      <p:sp>
        <p:nvSpPr>
          <p:cNvPr id="20" name="Right Arrow 19"/>
          <p:cNvSpPr/>
          <p:nvPr/>
        </p:nvSpPr>
        <p:spPr>
          <a:xfrm rot="16200000">
            <a:off x="5774532" y="5179220"/>
            <a:ext cx="2143125" cy="1071562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200" dirty="0"/>
              <a:t>Slabije doseljavanje  s juga Europe u Latinsu Ameriku</a:t>
            </a:r>
            <a:endParaRPr lang="hr-HR" sz="1200" dirty="0"/>
          </a:p>
        </p:txBody>
      </p:sp>
      <p:sp>
        <p:nvSpPr>
          <p:cNvPr id="22" name="Right Arrow 21"/>
          <p:cNvSpPr/>
          <p:nvPr/>
        </p:nvSpPr>
        <p:spPr>
          <a:xfrm rot="5400000">
            <a:off x="4202907" y="2678907"/>
            <a:ext cx="2000250" cy="107156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400" dirty="0"/>
              <a:t>Prisilno dovođenje robocva iz Afrike</a:t>
            </a:r>
            <a:endParaRPr lang="hr-HR" sz="1400" dirty="0"/>
          </a:p>
        </p:txBody>
      </p:sp>
      <p:sp>
        <p:nvSpPr>
          <p:cNvPr id="18" name="Rectangle 17"/>
          <p:cNvSpPr/>
          <p:nvPr/>
        </p:nvSpPr>
        <p:spPr>
          <a:xfrm>
            <a:off x="6810376" y="4357688"/>
            <a:ext cx="10001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100" dirty="0"/>
              <a:t>Veliko doseljavanje</a:t>
            </a:r>
          </a:p>
        </p:txBody>
      </p:sp>
      <p:sp>
        <p:nvSpPr>
          <p:cNvPr id="25" name="Right Arrow 24"/>
          <p:cNvSpPr/>
          <p:nvPr/>
        </p:nvSpPr>
        <p:spPr>
          <a:xfrm rot="16200000">
            <a:off x="6917533" y="5204620"/>
            <a:ext cx="2071687" cy="1000125"/>
          </a:xfrm>
          <a:prstGeom prst="righ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400" dirty="0">
                <a:solidFill>
                  <a:srgbClr val="FF0000"/>
                </a:solidFill>
              </a:rPr>
              <a:t>Val doseljavanja iz srednje i južne Europe</a:t>
            </a:r>
            <a:endParaRPr lang="hr-HR" sz="1400" dirty="0">
              <a:solidFill>
                <a:srgbClr val="FF0000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5400000">
            <a:off x="7774783" y="2607470"/>
            <a:ext cx="2071687" cy="1000125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400" dirty="0">
                <a:solidFill>
                  <a:srgbClr val="FF0000"/>
                </a:solidFill>
              </a:rPr>
              <a:t>Doseljavanje u Čile i Argentinu</a:t>
            </a:r>
            <a:endParaRPr lang="hr-H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3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3" grpId="0" animBg="1"/>
      <p:bldP spid="21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2" grpId="0" animBg="1"/>
      <p:bldP spid="18" grpId="0" animBg="1"/>
      <p:bldP spid="25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28099" y="837407"/>
            <a:ext cx="10515600" cy="1325563"/>
          </a:xfrm>
        </p:spPr>
        <p:txBody>
          <a:bodyPr/>
          <a:lstStyle/>
          <a:p>
            <a:pPr algn="l"/>
            <a:r>
              <a:rPr lang="hr-HR" altLang="sr-Latn-RS" dirty="0" smtClean="0"/>
              <a:t>Robovlasništvo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842" y="1936517"/>
            <a:ext cx="6971968" cy="4429125"/>
          </a:xfrm>
        </p:spPr>
        <p:txBody>
          <a:bodyPr rtlCol="0">
            <a:normAutofit fontScale="92500" lnSpcReduction="20000"/>
          </a:bodyPr>
          <a:lstStyle/>
          <a:p>
            <a:pPr>
              <a:defRPr/>
            </a:pPr>
            <a:r>
              <a:rPr lang="hr-HR" dirty="0" smtClean="0"/>
              <a:t>Trgovina u trokutu </a:t>
            </a:r>
            <a:r>
              <a:rPr lang="hr-HR" dirty="0" smtClean="0"/>
              <a:t>Afrika-Amerika-Europa</a:t>
            </a:r>
          </a:p>
          <a:p>
            <a:pPr marL="0" indent="0">
              <a:buNone/>
              <a:defRPr/>
            </a:pPr>
            <a:endParaRPr lang="hr-HR" dirty="0" smtClean="0"/>
          </a:p>
          <a:p>
            <a:pPr>
              <a:buNone/>
              <a:defRPr/>
            </a:pPr>
            <a:r>
              <a:rPr lang="hr-HR" dirty="0" smtClean="0"/>
              <a:t>Prije nego što bi krenuli na put robovi bi </a:t>
            </a:r>
            <a:r>
              <a:rPr lang="hr-HR" dirty="0" smtClean="0"/>
              <a:t>bili</a:t>
            </a:r>
          </a:p>
          <a:p>
            <a:pPr>
              <a:buNone/>
              <a:defRPr/>
            </a:pPr>
            <a:r>
              <a:rPr lang="hr-HR" dirty="0" smtClean="0"/>
              <a:t>vezani </a:t>
            </a:r>
            <a:r>
              <a:rPr lang="hr-HR" dirty="0" smtClean="0"/>
              <a:t>lancima, pretučeni i </a:t>
            </a:r>
            <a:r>
              <a:rPr lang="hr-HR" dirty="0" err="1" smtClean="0"/>
              <a:t>opečaćeni</a:t>
            </a:r>
            <a:r>
              <a:rPr lang="hr-HR" dirty="0" smtClean="0"/>
              <a:t> </a:t>
            </a:r>
            <a:r>
              <a:rPr lang="hr-HR" dirty="0" smtClean="0"/>
              <a:t>usijanim</a:t>
            </a:r>
          </a:p>
          <a:p>
            <a:pPr>
              <a:buNone/>
              <a:defRPr/>
            </a:pPr>
            <a:r>
              <a:rPr lang="hr-HR" dirty="0" smtClean="0"/>
              <a:t>željezom</a:t>
            </a:r>
            <a:r>
              <a:rPr lang="hr-HR" dirty="0" smtClean="0"/>
              <a:t>. Morali su prijeći put dug </a:t>
            </a:r>
            <a:r>
              <a:rPr lang="hr-HR" dirty="0" smtClean="0"/>
              <a:t>četiri</a:t>
            </a:r>
          </a:p>
          <a:p>
            <a:pPr>
              <a:buNone/>
              <a:defRPr/>
            </a:pPr>
            <a:r>
              <a:rPr lang="hr-HR" dirty="0" smtClean="0"/>
              <a:t>kilometra koji </a:t>
            </a:r>
            <a:r>
              <a:rPr lang="hr-HR" dirty="0" smtClean="0"/>
              <a:t>danas vodi od </a:t>
            </a:r>
            <a:r>
              <a:rPr lang="hr-HR" dirty="0" smtClean="0"/>
              <a:t>Povijesnog</a:t>
            </a:r>
          </a:p>
          <a:p>
            <a:pPr>
              <a:buNone/>
              <a:defRPr/>
            </a:pPr>
            <a:r>
              <a:rPr lang="hr-HR" dirty="0" smtClean="0"/>
              <a:t>muzeja </a:t>
            </a:r>
            <a:r>
              <a:rPr lang="hr-HR" dirty="0" smtClean="0"/>
              <a:t>grada </a:t>
            </a:r>
            <a:r>
              <a:rPr lang="hr-HR" dirty="0" smtClean="0"/>
              <a:t>Ouidaha</a:t>
            </a:r>
            <a:r>
              <a:rPr lang="hr-HR" dirty="0" smtClean="0"/>
              <a:t>, smještenog </a:t>
            </a:r>
            <a:r>
              <a:rPr lang="hr-HR" dirty="0" smtClean="0"/>
              <a:t>u</a:t>
            </a:r>
          </a:p>
          <a:p>
            <a:pPr>
              <a:buNone/>
              <a:defRPr/>
            </a:pPr>
            <a:r>
              <a:rPr lang="hr-HR" dirty="0" smtClean="0"/>
              <a:t>obnovljenoj </a:t>
            </a:r>
            <a:r>
              <a:rPr lang="hr-HR" dirty="0" smtClean="0"/>
              <a:t>portugalskoj utvrdi, do </a:t>
            </a:r>
            <a:r>
              <a:rPr lang="hr-HR" dirty="0" smtClean="0"/>
              <a:t>same</a:t>
            </a:r>
          </a:p>
          <a:p>
            <a:pPr>
              <a:buNone/>
              <a:defRPr/>
            </a:pPr>
            <a:r>
              <a:rPr lang="hr-HR" dirty="0" smtClean="0"/>
              <a:t>obale</a:t>
            </a:r>
            <a:r>
              <a:rPr lang="hr-HR" dirty="0" smtClean="0"/>
              <a:t>, gdje se nalazi spomenik nazvan </a:t>
            </a:r>
            <a:r>
              <a:rPr lang="hr-HR" dirty="0" smtClean="0"/>
              <a:t>Vrata</a:t>
            </a:r>
          </a:p>
          <a:p>
            <a:pPr>
              <a:buNone/>
              <a:defRPr/>
            </a:pPr>
            <a:r>
              <a:rPr lang="hr-HR" dirty="0" smtClean="0"/>
              <a:t>koja </a:t>
            </a:r>
            <a:r>
              <a:rPr lang="hr-HR" dirty="0" smtClean="0"/>
              <a:t>vode u nepovrat. Ta vrata označavaju </a:t>
            </a:r>
            <a:r>
              <a:rPr lang="hr-HR" dirty="0" smtClean="0"/>
              <a:t>kraj</a:t>
            </a:r>
          </a:p>
          <a:p>
            <a:pPr>
              <a:buNone/>
              <a:defRPr/>
            </a:pPr>
            <a:r>
              <a:rPr lang="hr-HR" dirty="0" smtClean="0"/>
              <a:t>Puta </a:t>
            </a:r>
            <a:r>
              <a:rPr lang="hr-HR" dirty="0" smtClean="0"/>
              <a:t>robova. </a:t>
            </a:r>
            <a:r>
              <a:rPr lang="hr-HR" dirty="0" smtClean="0"/>
              <a:t>...</a:t>
            </a:r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38" y="1500188"/>
            <a:ext cx="418147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34" y="245938"/>
            <a:ext cx="10540365" cy="645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0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538</Words>
  <Application>Microsoft Office PowerPoint</Application>
  <PresentationFormat>Široki zaslon</PresentationFormat>
  <Paragraphs>109</Paragraphs>
  <Slides>19</Slides>
  <Notes>9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Nunito</vt:lpstr>
      <vt:lpstr>Roboto</vt:lpstr>
      <vt:lpstr>Tema sustava Office</vt:lpstr>
      <vt:lpstr>PowerPoint prezentacija</vt:lpstr>
      <vt:lpstr>Useljenički kontinenti?- starosjedioci </vt:lpstr>
      <vt:lpstr>Starosjedioci</vt:lpstr>
      <vt:lpstr>Doseljavanje na američki kontinent</vt:lpstr>
      <vt:lpstr>PowerPoint prezentacija</vt:lpstr>
      <vt:lpstr>PowerPoint prezentacija</vt:lpstr>
      <vt:lpstr>Dolazak Europljana</vt:lpstr>
      <vt:lpstr>Dolazak novog stanovništva</vt:lpstr>
      <vt:lpstr>Robovlasništvo</vt:lpstr>
      <vt:lpstr>Suvremene migracije</vt:lpstr>
      <vt:lpstr>PowerPoint prezentacija</vt:lpstr>
      <vt:lpstr>Kretanje broja stanovnika</vt:lpstr>
      <vt:lpstr>Koji su dijelovi Amerike gusto naseljeni?</vt:lpstr>
      <vt:lpstr>Koji su dijelovi Amerike slabo naseljeni?</vt:lpstr>
      <vt:lpstr>PowerPoint prezentacija</vt:lpstr>
      <vt:lpstr>Multikulturalnost Amerika </vt:lpstr>
      <vt:lpstr>PowerPoint prezentacija</vt:lpstr>
      <vt:lpstr>Hrvati u  Americi</vt:lpstr>
      <vt:lpstr>Ponavljanje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10</cp:revision>
  <dcterms:created xsi:type="dcterms:W3CDTF">2021-05-19T16:43:28Z</dcterms:created>
  <dcterms:modified xsi:type="dcterms:W3CDTF">2021-05-19T17:49:57Z</dcterms:modified>
</cp:coreProperties>
</file>